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71" r:id="rId3"/>
    <p:sldId id="258" r:id="rId4"/>
    <p:sldId id="267" r:id="rId5"/>
    <p:sldId id="268" r:id="rId6"/>
    <p:sldId id="270" r:id="rId7"/>
    <p:sldId id="269" r:id="rId8"/>
    <p:sldId id="266" r:id="rId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1F7BC-722E-417A-AF5F-C83AD95FF08A}" v="15" dt="2023-10-02T04:54:47.19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9652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3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" y="0"/>
            <a:ext cx="1219105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6"/>
          <p:cNvGrpSpPr/>
          <p:nvPr/>
        </p:nvGrpSpPr>
        <p:grpSpPr>
          <a:xfrm>
            <a:off x="-2" y="702782"/>
            <a:ext cx="1112229" cy="45729"/>
            <a:chOff x="0" y="0"/>
            <a:chExt cx="1112228" cy="45727"/>
          </a:xfrm>
        </p:grpSpPr>
        <p:sp>
          <p:nvSpPr>
            <p:cNvPr id="37" name="Flowchart: Data 7"/>
            <p:cNvSpPr/>
            <p:nvPr/>
          </p:nvSpPr>
          <p:spPr>
            <a:xfrm>
              <a:off x="-1" y="-1"/>
              <a:ext cx="279432" cy="4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01568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Flowchart: Data 8"/>
            <p:cNvSpPr/>
            <p:nvPr/>
          </p:nvSpPr>
          <p:spPr>
            <a:xfrm>
              <a:off x="277598" y="-1"/>
              <a:ext cx="279431" cy="4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38906C"/>
            </a:solidFill>
            <a:ln w="12700" cap="flat">
              <a:solidFill>
                <a:srgbClr val="38906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Flowchart: Data 9"/>
            <p:cNvSpPr/>
            <p:nvPr/>
          </p:nvSpPr>
          <p:spPr>
            <a:xfrm>
              <a:off x="555196" y="-1"/>
              <a:ext cx="279432" cy="4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FE8D26"/>
            </a:solidFill>
            <a:ln w="12700" cap="flat">
              <a:solidFill>
                <a:srgbClr val="FE8D2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Flowchart: Data 10"/>
            <p:cNvSpPr/>
            <p:nvPr/>
          </p:nvSpPr>
          <p:spPr>
            <a:xfrm>
              <a:off x="832796" y="-1"/>
              <a:ext cx="279432" cy="4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7C7C7C"/>
            </a:solidFill>
            <a:ln w="12700" cap="flat">
              <a:solidFill>
                <a:srgbClr val="7C7C7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" descr="Graphic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771" y="0"/>
            <a:ext cx="1890237" cy="1063257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219" y="6414768"/>
            <a:ext cx="258582" cy="248264"/>
          </a:xfrm>
          <a:prstGeom prst="rect">
            <a:avLst/>
          </a:prstGeom>
        </p:spPr>
        <p:txBody>
          <a:bodyPr lIns="45699" tIns="45699" rIns="45699" bIns="456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phic 5" descr="Graphic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771" y="0"/>
            <a:ext cx="1890237" cy="1063257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219" y="6414768"/>
            <a:ext cx="258582" cy="248264"/>
          </a:xfrm>
          <a:prstGeom prst="rect">
            <a:avLst/>
          </a:prstGeom>
        </p:spPr>
        <p:txBody>
          <a:bodyPr lIns="45699" tIns="45699" rIns="45699" bIns="456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" y="0"/>
            <a:ext cx="1219105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8"/>
          <p:cNvGrpSpPr/>
          <p:nvPr/>
        </p:nvGrpSpPr>
        <p:grpSpPr>
          <a:xfrm>
            <a:off x="-2" y="702782"/>
            <a:ext cx="1112229" cy="45729"/>
            <a:chOff x="0" y="0"/>
            <a:chExt cx="1112228" cy="45727"/>
          </a:xfrm>
        </p:grpSpPr>
        <p:sp>
          <p:nvSpPr>
            <p:cNvPr id="3" name="Flowchart: Data 9"/>
            <p:cNvSpPr/>
            <p:nvPr/>
          </p:nvSpPr>
          <p:spPr>
            <a:xfrm>
              <a:off x="-1" y="-1"/>
              <a:ext cx="279432" cy="4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015685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Flowchart: Data 10"/>
            <p:cNvSpPr/>
            <p:nvPr/>
          </p:nvSpPr>
          <p:spPr>
            <a:xfrm>
              <a:off x="277598" y="-1"/>
              <a:ext cx="279431" cy="4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38906C"/>
            </a:solidFill>
            <a:ln w="12700" cap="flat">
              <a:solidFill>
                <a:srgbClr val="38906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Flowchart: Data 11"/>
            <p:cNvSpPr/>
            <p:nvPr/>
          </p:nvSpPr>
          <p:spPr>
            <a:xfrm>
              <a:off x="555196" y="-1"/>
              <a:ext cx="279432" cy="4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FE8D26"/>
            </a:solidFill>
            <a:ln w="12700" cap="flat">
              <a:solidFill>
                <a:srgbClr val="FE8D26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Flowchart: Data 12"/>
            <p:cNvSpPr/>
            <p:nvPr/>
          </p:nvSpPr>
          <p:spPr>
            <a:xfrm>
              <a:off x="832796" y="-1"/>
              <a:ext cx="279432" cy="4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4320" y="0"/>
                  </a:lnTo>
                  <a:lnTo>
                    <a:pt x="21600" y="0"/>
                  </a:lnTo>
                  <a:lnTo>
                    <a:pt x="17280" y="21600"/>
                  </a:lnTo>
                  <a:close/>
                </a:path>
              </a:pathLst>
            </a:custGeom>
            <a:solidFill>
              <a:srgbClr val="7C7C7C"/>
            </a:solidFill>
            <a:ln w="12700" cap="flat">
              <a:solidFill>
                <a:srgbClr val="7C7C7C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136864" y="285226"/>
            <a:ext cx="10515601" cy="57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278907" y="1328475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Rectangle 35"/>
          <p:cNvGrpSpPr/>
          <p:nvPr/>
        </p:nvGrpSpPr>
        <p:grpSpPr>
          <a:xfrm>
            <a:off x="0" y="-25"/>
            <a:ext cx="12192000" cy="6852007"/>
            <a:chOff x="0" y="-12"/>
            <a:chExt cx="12192000" cy="6852005"/>
          </a:xfrm>
        </p:grpSpPr>
        <p:sp>
          <p:nvSpPr>
            <p:cNvPr id="74" name="Rectangle"/>
            <p:cNvSpPr/>
            <p:nvPr/>
          </p:nvSpPr>
          <p:spPr>
            <a:xfrm>
              <a:off x="0" y="-13"/>
              <a:ext cx="12192000" cy="6852007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v"/>
            <p:cNvSpPr txBox="1"/>
            <p:nvPr/>
          </p:nvSpPr>
          <p:spPr>
            <a:xfrm>
              <a:off x="45718" y="3259445"/>
              <a:ext cx="12100563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v</a:t>
              </a:r>
            </a:p>
          </p:txBody>
        </p:sp>
      </p:grpSp>
      <p:pic>
        <p:nvPicPr>
          <p:cNvPr id="77" name="Graphic 27" descr="Graphic 27"/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 rot="10800000">
            <a:off x="4735872" y="0"/>
            <a:ext cx="7509586" cy="685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Graphic 24" descr="Graphic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09586" cy="685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Graphic 34" descr="Graphic 34"/>
          <p:cNvPicPr>
            <a:picLocks noChangeAspect="1"/>
          </p:cNvPicPr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-962656" y="-364068"/>
            <a:ext cx="8089546" cy="5645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1" descr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0"/>
            <a:ext cx="12173578" cy="6852002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Google Shape;67;p6"/>
          <p:cNvSpPr txBox="1"/>
          <p:nvPr/>
        </p:nvSpPr>
        <p:spPr>
          <a:xfrm>
            <a:off x="6755134" y="2640302"/>
            <a:ext cx="4472052" cy="1585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 algn="ctr">
              <a:defRPr sz="2400" b="1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Decoding Sentiment: Unraveling the Power of Sentiment Analysis</a:t>
            </a:r>
          </a:p>
          <a:p>
            <a:pPr algn="ctr">
              <a:defRPr sz="2400" b="1"/>
            </a:pP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lvl="2" algn="ctr">
              <a:defRPr sz="1900" b="1" i="1"/>
            </a:pPr>
            <a:r>
              <a:rPr dirty="0">
                <a:solidFill>
                  <a:schemeClr val="accent5">
                    <a:lumMod val="50000"/>
                  </a:schemeClr>
                </a:solidFill>
              </a:rPr>
              <a:t>                          Deepak Jacob Mathew</a:t>
            </a:r>
          </a:p>
        </p:txBody>
      </p:sp>
      <p:pic>
        <p:nvPicPr>
          <p:cNvPr id="82" name="Graphic 3" descr="Graphic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441" y="255202"/>
            <a:ext cx="2129239" cy="52433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Google Shape;66;p6"/>
          <p:cNvSpPr txBox="1"/>
          <p:nvPr/>
        </p:nvSpPr>
        <p:spPr>
          <a:xfrm>
            <a:off x="7841367" y="6356591"/>
            <a:ext cx="3076580" cy="431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>
              <a:defRPr sz="2000" i="1" spc="360">
                <a:solidFill>
                  <a:srgbClr val="373A73"/>
                </a:solidFill>
              </a:defRPr>
            </a:pPr>
            <a:r>
              <a:t>www.</a:t>
            </a:r>
            <a:r>
              <a:rPr>
                <a:solidFill>
                  <a:srgbClr val="245A2C"/>
                </a:solidFill>
              </a:rPr>
              <a:t>tech</a:t>
            </a:r>
            <a:r>
              <a:rPr>
                <a:solidFill>
                  <a:srgbClr val="E74B2E"/>
                </a:solidFill>
              </a:rPr>
              <a:t>carrot</a:t>
            </a:r>
            <a:r>
              <a:t>.ae</a:t>
            </a:r>
          </a:p>
        </p:txBody>
      </p:sp>
      <p:pic>
        <p:nvPicPr>
          <p:cNvPr id="84" name="Graphic 33" descr="Graphic 33"/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744122" y="1161323"/>
            <a:ext cx="4352145" cy="4495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Picture 26" descr="Picture 26"/>
          <p:cNvPicPr>
            <a:picLocks noChangeAspect="1"/>
          </p:cNvPicPr>
          <p:nvPr/>
        </p:nvPicPr>
        <p:blipFill>
          <a:blip r:embed="rId7">
            <a:alphaModFix amt="76000"/>
          </a:blip>
          <a:stretch>
            <a:fillRect/>
          </a:stretch>
        </p:blipFill>
        <p:spPr>
          <a:xfrm>
            <a:off x="0" y="4224249"/>
            <a:ext cx="5961842" cy="2633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Graphic 17" descr="Graphic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637" y="562062"/>
            <a:ext cx="5705477" cy="4143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oter Placeholder 5"/>
          <p:cNvSpPr txBox="1"/>
          <p:nvPr/>
        </p:nvSpPr>
        <p:spPr>
          <a:xfrm>
            <a:off x="4084323" y="6414765"/>
            <a:ext cx="4023353" cy="24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Deepak Jacob Mathew</a:t>
            </a:r>
          </a:p>
        </p:txBody>
      </p:sp>
      <p:sp>
        <p:nvSpPr>
          <p:cNvPr id="102" name="TextBox 5"/>
          <p:cNvSpPr txBox="1"/>
          <p:nvPr/>
        </p:nvSpPr>
        <p:spPr>
          <a:xfrm>
            <a:off x="2663737" y="142936"/>
            <a:ext cx="6864524" cy="535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90000"/>
              </a:lnSpc>
              <a:defRPr sz="3200" b="1"/>
            </a:lvl1pPr>
          </a:lstStyle>
          <a:p>
            <a:r>
              <a:rPr dirty="0">
                <a:solidFill>
                  <a:schemeClr val="accent5">
                    <a:lumMod val="50000"/>
                  </a:schemeClr>
                </a:solidFill>
              </a:rPr>
              <a:t>Contents Overview</a:t>
            </a:r>
          </a:p>
        </p:txBody>
      </p:sp>
      <p:sp>
        <p:nvSpPr>
          <p:cNvPr id="104" name="Rectangle"/>
          <p:cNvSpPr txBox="1"/>
          <p:nvPr/>
        </p:nvSpPr>
        <p:spPr>
          <a:xfrm>
            <a:off x="544271" y="6328531"/>
            <a:ext cx="3629116" cy="3940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6200" tIns="76200" rIns="76200" bIns="76200" numCol="1" anchor="t">
            <a:spAutoFit/>
          </a:bodyPr>
          <a:lstStyle/>
          <a:p>
            <a:r>
              <a:t> 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FCE0E771-A4B2-63C4-4754-2456D7D63B7E}"/>
              </a:ext>
            </a:extLst>
          </p:cNvPr>
          <p:cNvSpPr/>
          <p:nvPr/>
        </p:nvSpPr>
        <p:spPr>
          <a:xfrm>
            <a:off x="4487145" y="5033945"/>
            <a:ext cx="7314995" cy="763896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5718" tIns="45718" rIns="45718" bIns="45718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10" name="Tasks for the month of March">
            <a:extLst>
              <a:ext uri="{FF2B5EF4-FFF2-40B4-BE49-F238E27FC236}">
                <a16:creationId xmlns:a16="http://schemas.microsoft.com/office/drawing/2014/main" id="{AB9E36E1-A33F-3379-7F8E-1FC209FB12FD}"/>
              </a:ext>
            </a:extLst>
          </p:cNvPr>
          <p:cNvSpPr txBox="1"/>
          <p:nvPr/>
        </p:nvSpPr>
        <p:spPr>
          <a:xfrm>
            <a:off x="4548648" y="5221403"/>
            <a:ext cx="7191988" cy="3877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8580" tIns="68580" rIns="68580" bIns="68580" numCol="1" anchor="ctr">
            <a:spAutoFit/>
          </a:bodyPr>
          <a:lstStyle>
            <a:lvl1pPr defTabSz="800100">
              <a:lnSpc>
                <a:spcPct val="90000"/>
              </a:lnSpc>
              <a:spcBef>
                <a:spcPts val="7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Challenge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31D66095-7AC4-84A0-03CF-41D5B99F5960}"/>
              </a:ext>
            </a:extLst>
          </p:cNvPr>
          <p:cNvSpPr/>
          <p:nvPr/>
        </p:nvSpPr>
        <p:spPr>
          <a:xfrm>
            <a:off x="4487145" y="4035950"/>
            <a:ext cx="7314995" cy="763897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5718" tIns="45718" rIns="45718" bIns="45718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14" name="Rounded Rectangle">
            <a:extLst>
              <a:ext uri="{FF2B5EF4-FFF2-40B4-BE49-F238E27FC236}">
                <a16:creationId xmlns:a16="http://schemas.microsoft.com/office/drawing/2014/main" id="{E01D0C17-8FBB-8122-CF3E-1E5F554901C8}"/>
              </a:ext>
            </a:extLst>
          </p:cNvPr>
          <p:cNvSpPr/>
          <p:nvPr/>
        </p:nvSpPr>
        <p:spPr>
          <a:xfrm>
            <a:off x="4487145" y="3038319"/>
            <a:ext cx="7314995" cy="763897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cap="flat">
            <a:solidFill>
              <a:schemeClr val="accent1">
                <a:lumMod val="60000"/>
                <a:lumOff val="40000"/>
              </a:schemeClr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5718" tIns="45718" rIns="45718" bIns="45718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E0B410EC-59EC-5C5B-89C4-CB714ADD4C13}"/>
              </a:ext>
            </a:extLst>
          </p:cNvPr>
          <p:cNvSpPr/>
          <p:nvPr/>
        </p:nvSpPr>
        <p:spPr>
          <a:xfrm>
            <a:off x="4487145" y="1957274"/>
            <a:ext cx="7314995" cy="763897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cap="flat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5718" tIns="45718" rIns="45718" bIns="45718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16" name="Tasks for the month of March">
            <a:extLst>
              <a:ext uri="{FF2B5EF4-FFF2-40B4-BE49-F238E27FC236}">
                <a16:creationId xmlns:a16="http://schemas.microsoft.com/office/drawing/2014/main" id="{8C644885-1F90-A7E1-257F-10565CEF6840}"/>
              </a:ext>
            </a:extLst>
          </p:cNvPr>
          <p:cNvSpPr txBox="1"/>
          <p:nvPr/>
        </p:nvSpPr>
        <p:spPr>
          <a:xfrm>
            <a:off x="4548648" y="4247926"/>
            <a:ext cx="7191988" cy="3877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8580" tIns="68580" rIns="68580" bIns="68580" numCol="1" anchor="ctr">
            <a:spAutoFit/>
          </a:bodyPr>
          <a:lstStyle>
            <a:lvl1pPr defTabSz="800100">
              <a:lnSpc>
                <a:spcPct val="90000"/>
              </a:lnSpc>
              <a:spcBef>
                <a:spcPts val="7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VADER model</a:t>
            </a:r>
          </a:p>
        </p:txBody>
      </p:sp>
      <p:sp>
        <p:nvSpPr>
          <p:cNvPr id="17" name="Tasks for the month of March">
            <a:extLst>
              <a:ext uri="{FF2B5EF4-FFF2-40B4-BE49-F238E27FC236}">
                <a16:creationId xmlns:a16="http://schemas.microsoft.com/office/drawing/2014/main" id="{AB9EBBC7-7BE9-B052-A917-5D7747B4B2CA}"/>
              </a:ext>
            </a:extLst>
          </p:cNvPr>
          <p:cNvSpPr txBox="1"/>
          <p:nvPr/>
        </p:nvSpPr>
        <p:spPr>
          <a:xfrm>
            <a:off x="4548648" y="3206185"/>
            <a:ext cx="7191988" cy="3877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8580" tIns="68580" rIns="68580" bIns="68580" numCol="1" anchor="ctr">
            <a:spAutoFit/>
          </a:bodyPr>
          <a:lstStyle>
            <a:lvl1pPr defTabSz="800100">
              <a:lnSpc>
                <a:spcPct val="90000"/>
              </a:lnSpc>
              <a:spcBef>
                <a:spcPts val="7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Methodology</a:t>
            </a:r>
          </a:p>
        </p:txBody>
      </p:sp>
      <p:sp>
        <p:nvSpPr>
          <p:cNvPr id="18" name="Tasks for the month of March">
            <a:extLst>
              <a:ext uri="{FF2B5EF4-FFF2-40B4-BE49-F238E27FC236}">
                <a16:creationId xmlns:a16="http://schemas.microsoft.com/office/drawing/2014/main" id="{4AF32521-7C3C-72A7-C125-1343557394AF}"/>
              </a:ext>
            </a:extLst>
          </p:cNvPr>
          <p:cNvSpPr txBox="1"/>
          <p:nvPr/>
        </p:nvSpPr>
        <p:spPr>
          <a:xfrm>
            <a:off x="4548648" y="2145323"/>
            <a:ext cx="7191988" cy="3877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8580" tIns="68580" rIns="68580" bIns="68580" numCol="1" anchor="ctr">
            <a:spAutoFit/>
          </a:bodyPr>
          <a:lstStyle>
            <a:lvl1pPr defTabSz="800100">
              <a:lnSpc>
                <a:spcPct val="90000"/>
              </a:lnSpc>
              <a:spcBef>
                <a:spcPts val="7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Application</a:t>
            </a:r>
          </a:p>
        </p:txBody>
      </p:sp>
      <p:pic>
        <p:nvPicPr>
          <p:cNvPr id="20" name="Picture 19" descr="A robot sitting on a bench&#10;&#10;Description automatically generated">
            <a:extLst>
              <a:ext uri="{FF2B5EF4-FFF2-40B4-BE49-F238E27FC236}">
                <a16:creationId xmlns:a16="http://schemas.microsoft.com/office/drawing/2014/main" id="{F5A6C19D-C4CF-0AFD-7D89-E15F23613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1" y="787093"/>
            <a:ext cx="3906566" cy="5225983"/>
          </a:xfrm>
          <a:prstGeom prst="rect">
            <a:avLst/>
          </a:prstGeom>
        </p:spPr>
      </p:pic>
      <p:sp>
        <p:nvSpPr>
          <p:cNvPr id="2" name="Rounded Rectangle">
            <a:extLst>
              <a:ext uri="{FF2B5EF4-FFF2-40B4-BE49-F238E27FC236}">
                <a16:creationId xmlns:a16="http://schemas.microsoft.com/office/drawing/2014/main" id="{44925A3F-21E8-9DF4-E861-340503155BDA}"/>
              </a:ext>
            </a:extLst>
          </p:cNvPr>
          <p:cNvSpPr/>
          <p:nvPr/>
        </p:nvSpPr>
        <p:spPr>
          <a:xfrm>
            <a:off x="4487145" y="931157"/>
            <a:ext cx="7314995" cy="763897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 w="9525" cap="flat">
            <a:solidFill>
              <a:schemeClr val="accent1"/>
            </a:solidFill>
            <a:prstDash val="solid"/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45718" tIns="45718" rIns="45718" bIns="45718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3" name="Tasks for the month of March">
            <a:extLst>
              <a:ext uri="{FF2B5EF4-FFF2-40B4-BE49-F238E27FC236}">
                <a16:creationId xmlns:a16="http://schemas.microsoft.com/office/drawing/2014/main" id="{7DFFAF57-EC9F-FCF7-F6DE-A6F7BED42FA4}"/>
              </a:ext>
            </a:extLst>
          </p:cNvPr>
          <p:cNvSpPr txBox="1"/>
          <p:nvPr/>
        </p:nvSpPr>
        <p:spPr>
          <a:xfrm>
            <a:off x="4511682" y="1119206"/>
            <a:ext cx="7191988" cy="3877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68580" tIns="68580" rIns="68580" bIns="68580" numCol="1" anchor="ctr">
            <a:spAutoFit/>
          </a:bodyPr>
          <a:lstStyle>
            <a:lvl1pPr defTabSz="800100">
              <a:lnSpc>
                <a:spcPct val="90000"/>
              </a:lnSpc>
              <a:spcBef>
                <a:spcPts val="7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8803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ooter Placeholder 5"/>
          <p:cNvSpPr txBox="1"/>
          <p:nvPr/>
        </p:nvSpPr>
        <p:spPr>
          <a:xfrm>
            <a:off x="4084323" y="6414765"/>
            <a:ext cx="4023353" cy="24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Deepak Jacob Mathew</a:t>
            </a:r>
          </a:p>
        </p:txBody>
      </p:sp>
      <p:sp>
        <p:nvSpPr>
          <p:cNvPr id="108" name="Title 1"/>
          <p:cNvSpPr txBox="1"/>
          <p:nvPr/>
        </p:nvSpPr>
        <p:spPr>
          <a:xfrm>
            <a:off x="45718" y="158768"/>
            <a:ext cx="12100563" cy="575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defRPr sz="2700" b="1"/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1" name="Enhanced data visualisation and improved decision-making processes…"/>
          <p:cNvSpPr txBox="1"/>
          <p:nvPr/>
        </p:nvSpPr>
        <p:spPr>
          <a:xfrm>
            <a:off x="3667260" y="734677"/>
            <a:ext cx="8363824" cy="6680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dirty="0"/>
              <a:t>Process of analyzing the text data to determine the emotion tone.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/>
              <a:t>Subset of Natural Language processing(Opinion Mining)</a:t>
            </a:r>
          </a:p>
          <a:p>
            <a:pPr marL="342900" lvl="2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IN" sz="1900" dirty="0"/>
              <a:t>Understand consumer behaviour, enhance communication strategies, </a:t>
            </a:r>
          </a:p>
          <a:p>
            <a:pPr lvl="2" defTabSz="457200">
              <a:lnSpc>
                <a:spcPts val="3700"/>
              </a:lnSpc>
              <a:buSzPct val="100000"/>
              <a:defRPr sz="1900"/>
            </a:pPr>
            <a:r>
              <a:rPr lang="en-IN" sz="1900" dirty="0"/>
              <a:t>      reduce costs and time, and decision making.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sz="1900" dirty="0"/>
              <a:t>Industry not only meet the requirement of a customer but also find a room </a:t>
            </a:r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r>
              <a:rPr lang="en-AE" sz="1900" dirty="0"/>
              <a:t>      for improvement.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sz="1900" dirty="0"/>
              <a:t>Enhanced customer experience, predictive insights, optimized pricing, improved </a:t>
            </a:r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r>
              <a:rPr lang="en-AE" sz="1900" dirty="0"/>
              <a:t>     operational efficiency, risk management, marketing ROI, sustainability efforts.</a:t>
            </a:r>
          </a:p>
          <a:p>
            <a:pPr marL="342900" lvl="1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sz="1900" dirty="0"/>
              <a:t>Leading countries: China and US</a:t>
            </a:r>
          </a:p>
          <a:p>
            <a:pPr marL="342900" lvl="1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endParaRPr lang="en-AE" sz="1900" dirty="0"/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endParaRPr lang="en-AE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AE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</p:txBody>
      </p:sp>
      <p:pic>
        <p:nvPicPr>
          <p:cNvPr id="4" name="Picture 3" descr="A hand with a blue hand&#10;&#10;Description automatically generated">
            <a:extLst>
              <a:ext uri="{FF2B5EF4-FFF2-40B4-BE49-F238E27FC236}">
                <a16:creationId xmlns:a16="http://schemas.microsoft.com/office/drawing/2014/main" id="{4F20DAEA-6B04-375F-4D9C-55544796C2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816429"/>
            <a:ext cx="3026227" cy="52939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switch dir="l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ooter Placeholder 5"/>
          <p:cNvSpPr txBox="1"/>
          <p:nvPr/>
        </p:nvSpPr>
        <p:spPr>
          <a:xfrm>
            <a:off x="4084323" y="6414765"/>
            <a:ext cx="4023353" cy="24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Deepak Jacob Mathew</a:t>
            </a:r>
          </a:p>
        </p:txBody>
      </p:sp>
      <p:sp>
        <p:nvSpPr>
          <p:cNvPr id="108" name="Title 1"/>
          <p:cNvSpPr txBox="1"/>
          <p:nvPr/>
        </p:nvSpPr>
        <p:spPr>
          <a:xfrm>
            <a:off x="45718" y="158768"/>
            <a:ext cx="12100563" cy="575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defRPr sz="2700" b="1"/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Applications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1" name="Enhanced data visualisation and improved decision-making processes…"/>
          <p:cNvSpPr txBox="1"/>
          <p:nvPr/>
        </p:nvSpPr>
        <p:spPr>
          <a:xfrm>
            <a:off x="3601776" y="607021"/>
            <a:ext cx="8378252" cy="5731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dirty="0"/>
              <a:t>Social media monitoring during marketing campaign.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dirty="0"/>
              <a:t>Customer feedback analysis.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dirty="0"/>
              <a:t>Market research.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dirty="0"/>
              <a:t>Brand reputation management.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dirty="0"/>
              <a:t>Product or service development.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dirty="0"/>
              <a:t>Political Analysis.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dirty="0"/>
              <a:t>Tourism and hospitality, movie industry, healthcare, education, and many more.</a:t>
            </a:r>
          </a:p>
          <a:p>
            <a:pPr marL="342900" lvl="1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endParaRPr lang="en-AE" sz="1900" dirty="0"/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endParaRPr lang="en-AE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AE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</p:txBody>
      </p:sp>
      <p:pic>
        <p:nvPicPr>
          <p:cNvPr id="4" name="Picture 3" descr="A computer with a phone on it&#10;&#10;Description automatically generated">
            <a:extLst>
              <a:ext uri="{FF2B5EF4-FFF2-40B4-BE49-F238E27FC236}">
                <a16:creationId xmlns:a16="http://schemas.microsoft.com/office/drawing/2014/main" id="{6C5D0ABA-9C7E-E770-2727-0FD121A958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24" y="734677"/>
            <a:ext cx="3086399" cy="538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3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switch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ooter Placeholder 5"/>
          <p:cNvSpPr txBox="1"/>
          <p:nvPr/>
        </p:nvSpPr>
        <p:spPr>
          <a:xfrm>
            <a:off x="4084323" y="6414765"/>
            <a:ext cx="4023353" cy="24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Deepak Jacob Mathew</a:t>
            </a:r>
          </a:p>
        </p:txBody>
      </p:sp>
      <p:sp>
        <p:nvSpPr>
          <p:cNvPr id="108" name="Title 1"/>
          <p:cNvSpPr txBox="1"/>
          <p:nvPr/>
        </p:nvSpPr>
        <p:spPr>
          <a:xfrm>
            <a:off x="45718" y="158768"/>
            <a:ext cx="12100563" cy="575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defRPr sz="2700" b="1"/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Methodology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1" name="Enhanced data visualisation and improved decision-making processes…"/>
          <p:cNvSpPr txBox="1"/>
          <p:nvPr/>
        </p:nvSpPr>
        <p:spPr>
          <a:xfrm>
            <a:off x="3504369" y="734677"/>
            <a:ext cx="8338176" cy="4308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sz="1900" dirty="0"/>
              <a:t>Lexicon-Based: VADER, </a:t>
            </a:r>
            <a:r>
              <a:rPr lang="en-AE" sz="1900" dirty="0" err="1"/>
              <a:t>SentiWordNet</a:t>
            </a:r>
            <a:endParaRPr lang="en-AE" sz="1900" dirty="0"/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sz="1900" dirty="0"/>
              <a:t>Machine Learning Models: Supervised(</a:t>
            </a:r>
            <a:r>
              <a:rPr lang="en-US" sz="1900" dirty="0"/>
              <a:t>Naive Bayes, Support Vector Machine, or </a:t>
            </a:r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r>
              <a:rPr lang="en-US" sz="1900" dirty="0"/>
              <a:t>     deep learning models like LSTM)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/>
              <a:t>Pretrained models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/>
              <a:t>Hybrid models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/>
              <a:t>Custom models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/>
              <a:t>API’s and libraries: NLTK, </a:t>
            </a:r>
            <a:r>
              <a:rPr lang="en-US" sz="1900" dirty="0" err="1"/>
              <a:t>spaCy</a:t>
            </a:r>
            <a:r>
              <a:rPr lang="en-US" sz="1900" dirty="0"/>
              <a:t>, or Hugging Face Transformers</a:t>
            </a:r>
            <a:endParaRPr lang="en-AE" sz="1900" dirty="0"/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</p:txBody>
      </p:sp>
      <p:pic>
        <p:nvPicPr>
          <p:cNvPr id="4" name="Picture 3" descr="A room with many sticky notes on the wall&#10;&#10;Description automatically generated">
            <a:extLst>
              <a:ext uri="{FF2B5EF4-FFF2-40B4-BE49-F238E27FC236}">
                <a16:creationId xmlns:a16="http://schemas.microsoft.com/office/drawing/2014/main" id="{99DC8A36-61B3-4A55-7F3F-B4ACA41594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" y="734677"/>
            <a:ext cx="2910295" cy="53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switch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ooter Placeholder 5"/>
          <p:cNvSpPr txBox="1"/>
          <p:nvPr/>
        </p:nvSpPr>
        <p:spPr>
          <a:xfrm>
            <a:off x="4084323" y="6414765"/>
            <a:ext cx="4023353" cy="24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Deepak Jacob Mathew</a:t>
            </a:r>
          </a:p>
        </p:txBody>
      </p:sp>
      <p:sp>
        <p:nvSpPr>
          <p:cNvPr id="108" name="Title 1"/>
          <p:cNvSpPr txBox="1"/>
          <p:nvPr/>
        </p:nvSpPr>
        <p:spPr>
          <a:xfrm>
            <a:off x="45718" y="158768"/>
            <a:ext cx="12100563" cy="575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defRPr sz="2700" b="1"/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Valence Aware Dictionary and sEntiment Reasoner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1" name="Enhanced data visualisation and improved decision-making processes…"/>
          <p:cNvSpPr txBox="1"/>
          <p:nvPr/>
        </p:nvSpPr>
        <p:spPr>
          <a:xfrm>
            <a:off x="3504369" y="734677"/>
            <a:ext cx="8333367" cy="4782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/>
              <a:t>Lexicon-Based Approach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/>
              <a:t>Scoring Sentiment Words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 err="1"/>
              <a:t>SentiWordNet</a:t>
            </a:r>
            <a:r>
              <a:rPr lang="en-US" sz="1900" dirty="0"/>
              <a:t> Integration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/>
              <a:t>Preprocessing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/>
              <a:t>Sentiment Intensity Scoring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/>
              <a:t>Compound Sentiment Score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dirty="0"/>
              <a:t>Sentiment Classification</a:t>
            </a:r>
          </a:p>
          <a:p>
            <a:pPr marL="285750" lvl="1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US" sz="1900" u="sng" dirty="0"/>
              <a:t>CONS</a:t>
            </a:r>
            <a:r>
              <a:rPr lang="en-US" sz="1900" dirty="0"/>
              <a:t>: Contextual Analysis using ML models: BERT, SVM, Naïve </a:t>
            </a:r>
            <a:r>
              <a:rPr lang="en-US" sz="1900" dirty="0" err="1"/>
              <a:t>Baye’s</a:t>
            </a:r>
            <a:r>
              <a:rPr lang="en-US" sz="1900" dirty="0"/>
              <a:t>, DL model</a:t>
            </a:r>
            <a:endParaRPr lang="en-AE" sz="1900" dirty="0"/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</p:txBody>
      </p:sp>
      <p:pic>
        <p:nvPicPr>
          <p:cNvPr id="3" name="Picture 2" descr="A person's hand making a clay cup&#10;&#10;Description automatically generated">
            <a:extLst>
              <a:ext uri="{FF2B5EF4-FFF2-40B4-BE49-F238E27FC236}">
                <a16:creationId xmlns:a16="http://schemas.microsoft.com/office/drawing/2014/main" id="{4D9DA1C0-B09B-F8B1-0C0E-CA16BD87C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2" y="696577"/>
            <a:ext cx="2862643" cy="54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1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switch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ooter Placeholder 5"/>
          <p:cNvSpPr txBox="1"/>
          <p:nvPr/>
        </p:nvSpPr>
        <p:spPr>
          <a:xfrm>
            <a:off x="4084323" y="6414765"/>
            <a:ext cx="4023353" cy="24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r>
              <a:t>Deepak Jacob Mathew</a:t>
            </a:r>
          </a:p>
        </p:txBody>
      </p:sp>
      <p:sp>
        <p:nvSpPr>
          <p:cNvPr id="108" name="Title 1"/>
          <p:cNvSpPr txBox="1"/>
          <p:nvPr/>
        </p:nvSpPr>
        <p:spPr>
          <a:xfrm>
            <a:off x="45718" y="158768"/>
            <a:ext cx="12100563" cy="575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defRPr sz="2700" b="1"/>
            </a:lvl1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Challenge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1" name="Enhanced data visualisation and improved decision-making processes…"/>
          <p:cNvSpPr txBox="1"/>
          <p:nvPr/>
        </p:nvSpPr>
        <p:spPr>
          <a:xfrm>
            <a:off x="3504369" y="734677"/>
            <a:ext cx="438578" cy="1461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endParaRPr lang="en-AE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</p:txBody>
      </p:sp>
      <p:sp>
        <p:nvSpPr>
          <p:cNvPr id="2" name="Enhanced data visualisation and improved decision-making processes…">
            <a:extLst>
              <a:ext uri="{FF2B5EF4-FFF2-40B4-BE49-F238E27FC236}">
                <a16:creationId xmlns:a16="http://schemas.microsoft.com/office/drawing/2014/main" id="{93690E59-584D-78CB-7BD4-524094E4ED66}"/>
              </a:ext>
            </a:extLst>
          </p:cNvPr>
          <p:cNvSpPr txBox="1"/>
          <p:nvPr/>
        </p:nvSpPr>
        <p:spPr>
          <a:xfrm>
            <a:off x="3504369" y="734677"/>
            <a:ext cx="8873579" cy="715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85750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dirty="0">
                <a:latin typeface="Calibri" panose="020F0502020204030204" pitchFamily="34" charset="0"/>
                <a:cs typeface="Arial" panose="020B0604020202020204" pitchFamily="34" charset="0"/>
              </a:rPr>
              <a:t>Privacy: With stringent regulations like General Data Protection Regulation (GDPR) </a:t>
            </a:r>
          </a:p>
          <a:p>
            <a:pPr defTabSz="457200">
              <a:lnSpc>
                <a:spcPts val="3700"/>
              </a:lnSpc>
              <a:buSzPct val="100000"/>
              <a:defRPr sz="1900"/>
            </a:pPr>
            <a:r>
              <a:rPr lang="en-AE" dirty="0">
                <a:latin typeface="Calibri" panose="020F0502020204030204" pitchFamily="34" charset="0"/>
                <a:cs typeface="Arial" panose="020B0604020202020204" pitchFamily="34" charset="0"/>
              </a:rPr>
              <a:t>     in the EU and the California Consumer Privacy Act (CCPA) in the US, companies must </a:t>
            </a:r>
          </a:p>
          <a:p>
            <a:pPr defTabSz="457200">
              <a:lnSpc>
                <a:spcPts val="3700"/>
              </a:lnSpc>
              <a:buSzPct val="100000"/>
              <a:defRPr sz="1900"/>
            </a:pPr>
            <a:r>
              <a:rPr lang="en-AE" dirty="0">
                <a:latin typeface="Calibri" panose="020F0502020204030204" pitchFamily="34" charset="0"/>
                <a:cs typeface="Arial" panose="020B0604020202020204" pitchFamily="34" charset="0"/>
              </a:rPr>
              <a:t>     ensure they are compliant in how they data governance.</a:t>
            </a:r>
          </a:p>
          <a:p>
            <a:pPr marL="285750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dirty="0">
                <a:latin typeface="Calibri" panose="020F0502020204030204" pitchFamily="34" charset="0"/>
                <a:cs typeface="Arial" panose="020B0604020202020204" pitchFamily="34" charset="0"/>
              </a:rPr>
              <a:t>Quality: Data might be missing, duplicated, or incorrectly recorded, which can lead to </a:t>
            </a:r>
          </a:p>
          <a:p>
            <a:pPr defTabSz="457200">
              <a:lnSpc>
                <a:spcPts val="3700"/>
              </a:lnSpc>
              <a:buSzPct val="100000"/>
              <a:defRPr sz="1900"/>
            </a:pPr>
            <a:r>
              <a:rPr lang="en-AE" dirty="0">
                <a:latin typeface="Calibri" panose="020F0502020204030204" pitchFamily="34" charset="0"/>
                <a:cs typeface="Arial" panose="020B0604020202020204" pitchFamily="34" charset="0"/>
              </a:rPr>
              <a:t>     inaccurate insights and poor decision-making.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dirty="0">
                <a:latin typeface="Calibri" panose="020F0502020204030204" pitchFamily="34" charset="0"/>
                <a:cs typeface="Arial" panose="020B0604020202020204" pitchFamily="34" charset="0"/>
              </a:rPr>
              <a:t>Companies paying third party for the reviews and making the ratings high.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dirty="0">
                <a:latin typeface="Calibri" panose="020F0502020204030204" pitchFamily="34" charset="0"/>
                <a:cs typeface="Arial" panose="020B0604020202020204" pitchFamily="34" charset="0"/>
              </a:rPr>
              <a:t>Interpretation: Data scientists.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dirty="0">
                <a:latin typeface="Calibri" panose="020F0502020204030204" pitchFamily="34" charset="0"/>
                <a:cs typeface="Arial" panose="020B0604020202020204" pitchFamily="34" charset="0"/>
              </a:rPr>
              <a:t>Data collection methods: Pilot study on how others did.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dirty="0">
                <a:latin typeface="Calibri" panose="020F0502020204030204" pitchFamily="34" charset="0"/>
                <a:cs typeface="Arial" panose="020B0604020202020204" pitchFamily="34" charset="0"/>
              </a:rPr>
              <a:t>Word meaning difference in practical.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r>
              <a:rPr lang="en-AE" dirty="0">
                <a:latin typeface="Calibri" panose="020F0502020204030204" pitchFamily="34" charset="0"/>
                <a:cs typeface="Arial" panose="020B0604020202020204" pitchFamily="34" charset="0"/>
              </a:rPr>
              <a:t>Datasets used shall be standard.</a:t>
            </a:r>
          </a:p>
          <a:p>
            <a:pPr marL="342900" indent="-34290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endParaRPr lang="en-AE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defTabSz="457200">
              <a:lnSpc>
                <a:spcPts val="3700"/>
              </a:lnSpc>
              <a:buSzPct val="100000"/>
              <a:defRPr sz="1900"/>
            </a:pPr>
            <a:endParaRPr lang="en-AE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defTabSz="457200">
              <a:lnSpc>
                <a:spcPts val="3700"/>
              </a:lnSpc>
              <a:buSzPct val="100000"/>
              <a:buFont typeface="Arial" panose="020B0604020202020204" pitchFamily="34" charset="0"/>
              <a:buChar char="•"/>
              <a:defRPr sz="1900"/>
            </a:pPr>
            <a:endParaRPr lang="en-AE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  <a:p>
            <a:pPr lvl="1" defTabSz="457200">
              <a:lnSpc>
                <a:spcPts val="3700"/>
              </a:lnSpc>
              <a:buSzPct val="100000"/>
              <a:defRPr sz="1900"/>
            </a:pPr>
            <a:endParaRPr lang="en-IN" dirty="0"/>
          </a:p>
        </p:txBody>
      </p:sp>
      <p:pic>
        <p:nvPicPr>
          <p:cNvPr id="5" name="Picture 4" descr="A person climbing a rock&#10;&#10;Description automatically generated">
            <a:extLst>
              <a:ext uri="{FF2B5EF4-FFF2-40B4-BE49-F238E27FC236}">
                <a16:creationId xmlns:a16="http://schemas.microsoft.com/office/drawing/2014/main" id="{F44AD30D-999A-2C2F-5AE9-D08CD09E7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" y="753781"/>
            <a:ext cx="2980931" cy="53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switch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2958BB-5AE0-FEE1-DBA9-C9542FFC4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90" y="709809"/>
            <a:ext cx="8162420" cy="5438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369</Words>
  <Application>Microsoft Office PowerPoint</Application>
  <PresentationFormat>Widescreen</PresentationFormat>
  <Paragraphs>74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Mathew</dc:creator>
  <cp:lastModifiedBy>Deepak Mathew</cp:lastModifiedBy>
  <cp:revision>31</cp:revision>
  <dcterms:modified xsi:type="dcterms:W3CDTF">2023-10-29T16:14:35Z</dcterms:modified>
</cp:coreProperties>
</file>